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hr-HR"/>
              <a:t>Proračunski prihodi</a:t>
            </a: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199147715231248"/>
          <c:y val="0.2006090367736291"/>
          <c:w val="0.37769335354819783"/>
          <c:h val="0.67096745971269722"/>
        </c:manualLayout>
      </c:layout>
      <c:overlay val="0"/>
      <c:spPr>
        <a:ln w="3175"/>
      </c:spPr>
      <c:txPr>
        <a:bodyPr/>
        <a:lstStyle/>
        <a:p>
          <a:pPr>
            <a:defRPr sz="1200" spc="10" baseline="0"/>
          </a:pPr>
          <a:endParaRPr lang="sr-Latn-R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30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List1!$B$4:$B$7</c:f>
              <c:strCache>
                <c:ptCount val="4"/>
                <c:pt idx="0">
                  <c:v>Prihodi od poreza</c:v>
                </c:pt>
                <c:pt idx="1">
                  <c:v>Pomoći iz inozemstva i od subjekata unutar općeg proračuna</c:v>
                </c:pt>
                <c:pt idx="2">
                  <c:v>Prihodi od imovine</c:v>
                </c:pt>
                <c:pt idx="3">
                  <c:v>Prihodi od upravnih i administrativnih pristojbi, pristojbi po posebnim propisima i naknadama</c:v>
                </c:pt>
              </c:strCache>
            </c:strRef>
          </c:cat>
          <c:val>
            <c:numRef>
              <c:f>List1!$C$4:$C$7</c:f>
              <c:numCache>
                <c:formatCode>#,##0.00</c:formatCode>
                <c:ptCount val="4"/>
                <c:pt idx="0">
                  <c:v>8158150</c:v>
                </c:pt>
                <c:pt idx="1">
                  <c:v>16635950</c:v>
                </c:pt>
                <c:pt idx="2">
                  <c:v>250900</c:v>
                </c:pt>
                <c:pt idx="3">
                  <c:v>983000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b"/>
      <c:layout/>
      <c:overlay val="0"/>
      <c:spPr>
        <a:ln w="3175"/>
      </c:spPr>
      <c:txPr>
        <a:bodyPr/>
        <a:lstStyle/>
        <a:p>
          <a:pPr>
            <a:defRPr sz="1200" spc="10" baseline="0"/>
          </a:pPr>
          <a:endParaRPr lang="sr-Latn-R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8.5893689447708574E-2"/>
          <c:w val="1"/>
          <c:h val="0.52908197927051903"/>
        </c:manualLayout>
      </c:layout>
      <c:pie3DChart>
        <c:varyColors val="1"/>
        <c:ser>
          <c:idx val="0"/>
          <c:order val="0"/>
          <c:explosion val="25"/>
          <c:dPt>
            <c:idx val="5"/>
            <c:bubble3D val="0"/>
            <c:explosion val="24"/>
          </c:dPt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List1!$B$4:$B$9</c:f>
              <c:strCache>
                <c:ptCount val="6"/>
                <c:pt idx="0">
                  <c:v>Rashodi za zaposlene</c:v>
                </c:pt>
                <c:pt idx="1">
                  <c:v>Materijalni rashodi</c:v>
                </c:pt>
                <c:pt idx="2">
                  <c:v>Financijski rashodi</c:v>
                </c:pt>
                <c:pt idx="3">
                  <c:v>Naknade građanima i kućanstvima na temelju osiguranja i druge naknade</c:v>
                </c:pt>
                <c:pt idx="4">
                  <c:v>Ostali rashodi</c:v>
                </c:pt>
                <c:pt idx="5">
                  <c:v>Rashodi za nabavu nefinancijske imovine</c:v>
                </c:pt>
              </c:strCache>
            </c:strRef>
          </c:cat>
          <c:val>
            <c:numRef>
              <c:f>List1!$C$4:$C$9</c:f>
              <c:numCache>
                <c:formatCode>#,##0.00</c:formatCode>
                <c:ptCount val="6"/>
                <c:pt idx="0">
                  <c:v>1650300</c:v>
                </c:pt>
                <c:pt idx="1">
                  <c:v>3915100</c:v>
                </c:pt>
                <c:pt idx="2">
                  <c:v>141200</c:v>
                </c:pt>
                <c:pt idx="3">
                  <c:v>354000</c:v>
                </c:pt>
                <c:pt idx="4">
                  <c:v>1062900</c:v>
                </c:pt>
                <c:pt idx="5">
                  <c:v>18904500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b"/>
      <c:layout>
        <c:manualLayout>
          <c:xMode val="edge"/>
          <c:yMode val="edge"/>
          <c:x val="7.9683484008943331E-2"/>
          <c:y val="0.54780555173745438"/>
          <c:w val="0.74022137973494051"/>
          <c:h val="0.43889436513702618"/>
        </c:manualLayout>
      </c:layout>
      <c:overlay val="0"/>
      <c:txPr>
        <a:bodyPr/>
        <a:lstStyle/>
        <a:p>
          <a:pPr>
            <a:defRPr sz="1200" baseline="0"/>
          </a:pPr>
          <a:endParaRPr lang="sr-Latn-RS"/>
        </a:p>
      </c:txPr>
    </c:legend>
    <c:plotVisOnly val="1"/>
    <c:dispBlanksAs val="gap"/>
    <c:showDLblsOverMax val="0"/>
  </c:chart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AB1EA-18F9-41F5-B2BA-6EADC78FDB13}" type="datetimeFigureOut">
              <a:rPr lang="hr-HR" smtClean="0"/>
              <a:t>15.11.2017.</a:t>
            </a:fld>
            <a:endParaRPr lang="hr-H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716D1D4-AADE-42AF-AB22-5CF7EA7BA403}" type="slidenum">
              <a:rPr lang="hr-HR" smtClean="0"/>
              <a:t>‹#›</a:t>
            </a:fld>
            <a:endParaRPr lang="hr-H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AB1EA-18F9-41F5-B2BA-6EADC78FDB13}" type="datetimeFigureOut">
              <a:rPr lang="hr-HR" smtClean="0"/>
              <a:t>15.11.2017.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6D1D4-AADE-42AF-AB22-5CF7EA7BA403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AB1EA-18F9-41F5-B2BA-6EADC78FDB13}" type="datetimeFigureOut">
              <a:rPr lang="hr-HR" smtClean="0"/>
              <a:t>15.11.2017.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6D1D4-AADE-42AF-AB22-5CF7EA7BA403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AB1EA-18F9-41F5-B2BA-6EADC78FDB13}" type="datetimeFigureOut">
              <a:rPr lang="hr-HR" smtClean="0"/>
              <a:t>15.11.2017.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6D1D4-AADE-42AF-AB22-5CF7EA7BA403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AB1EA-18F9-41F5-B2BA-6EADC78FDB13}" type="datetimeFigureOut">
              <a:rPr lang="hr-HR" smtClean="0"/>
              <a:t>15.11.2017.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6D1D4-AADE-42AF-AB22-5CF7EA7BA403}" type="slidenum">
              <a:rPr lang="hr-HR" smtClean="0"/>
              <a:t>‹#›</a:t>
            </a:fld>
            <a:endParaRPr lang="hr-HR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AB1EA-18F9-41F5-B2BA-6EADC78FDB13}" type="datetimeFigureOut">
              <a:rPr lang="hr-HR" smtClean="0"/>
              <a:t>15.11.2017.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6D1D4-AADE-42AF-AB22-5CF7EA7BA403}" type="slidenum">
              <a:rPr lang="hr-HR" smtClean="0"/>
              <a:t>‹#›</a:t>
            </a:fld>
            <a:endParaRPr lang="hr-H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AB1EA-18F9-41F5-B2BA-6EADC78FDB13}" type="datetimeFigureOut">
              <a:rPr lang="hr-HR" smtClean="0"/>
              <a:t>15.11.2017.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6D1D4-AADE-42AF-AB22-5CF7EA7BA403}" type="slidenum">
              <a:rPr lang="hr-HR" smtClean="0"/>
              <a:t>‹#›</a:t>
            </a:fld>
            <a:endParaRPr lang="hr-H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AB1EA-18F9-41F5-B2BA-6EADC78FDB13}" type="datetimeFigureOut">
              <a:rPr lang="hr-HR" smtClean="0"/>
              <a:t>15.11.2017.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6D1D4-AADE-42AF-AB22-5CF7EA7BA403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AB1EA-18F9-41F5-B2BA-6EADC78FDB13}" type="datetimeFigureOut">
              <a:rPr lang="hr-HR" smtClean="0"/>
              <a:t>15.11.2017.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6D1D4-AADE-42AF-AB22-5CF7EA7BA403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AB1EA-18F9-41F5-B2BA-6EADC78FDB13}" type="datetimeFigureOut">
              <a:rPr lang="hr-HR" smtClean="0"/>
              <a:t>15.11.2017.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6D1D4-AADE-42AF-AB22-5CF7EA7BA403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AB1EA-18F9-41F5-B2BA-6EADC78FDB13}" type="datetimeFigureOut">
              <a:rPr lang="hr-HR" smtClean="0"/>
              <a:t>15.11.2017.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6D1D4-AADE-42AF-AB22-5CF7EA7BA403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D63AB1EA-18F9-41F5-B2BA-6EADC78FDB13}" type="datetimeFigureOut">
              <a:rPr lang="hr-HR" smtClean="0"/>
              <a:t>15.11.2017.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A716D1D4-AADE-42AF-AB22-5CF7EA7BA403}" type="slidenum">
              <a:rPr lang="hr-HR" smtClean="0"/>
              <a:t>‹#›</a:t>
            </a:fld>
            <a:endParaRPr lang="hr-HR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pokupsko.hr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artinaK\Desktop\Pokupsko zrak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014" y="2354626"/>
            <a:ext cx="6008418" cy="4503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835696" y="777815"/>
            <a:ext cx="4032448" cy="706969"/>
          </a:xfrm>
        </p:spPr>
        <p:txBody>
          <a:bodyPr>
            <a:normAutofit/>
          </a:bodyPr>
          <a:lstStyle/>
          <a:p>
            <a:r>
              <a:rPr lang="hr-HR" sz="2800" dirty="0" smtClean="0"/>
              <a:t>OPĆINA POKUPSKO</a:t>
            </a:r>
            <a:endParaRPr lang="hr-HR" sz="280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4754" y="1916832"/>
            <a:ext cx="6400800" cy="1752600"/>
          </a:xfrm>
        </p:spPr>
        <p:txBody>
          <a:bodyPr>
            <a:normAutofit/>
          </a:bodyPr>
          <a:lstStyle/>
          <a:p>
            <a:r>
              <a:rPr lang="hr-HR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Proračunski vodič za građane za 2018. godinu</a:t>
            </a:r>
            <a:endParaRPr lang="hr-HR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Slika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854" y="836712"/>
            <a:ext cx="720080" cy="93610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003903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/>
          <p:cNvSpPr/>
          <p:nvPr/>
        </p:nvSpPr>
        <p:spPr>
          <a:xfrm>
            <a:off x="691991" y="836712"/>
            <a:ext cx="444224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pl-PL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Odakle dolazi novac u proračun</a:t>
            </a:r>
            <a:r>
              <a:rPr lang="pl-PL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?  </a:t>
            </a:r>
            <a:endParaRPr lang="pl-PL" sz="20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Grafikon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0701188"/>
              </p:ext>
            </p:extLst>
          </p:nvPr>
        </p:nvGraphicFramePr>
        <p:xfrm>
          <a:off x="668149" y="1700808"/>
          <a:ext cx="7938268" cy="4579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Grafikon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0870406"/>
              </p:ext>
            </p:extLst>
          </p:nvPr>
        </p:nvGraphicFramePr>
        <p:xfrm>
          <a:off x="662678" y="1628800"/>
          <a:ext cx="7705476" cy="46519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95759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67544" y="548680"/>
            <a:ext cx="8229600" cy="59046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Kamo odlazi novac iz proračuna?</a:t>
            </a:r>
          </a:p>
          <a:p>
            <a:pPr marL="396000">
              <a:lnSpc>
                <a:spcPct val="150000"/>
              </a:lnSpc>
              <a:buFont typeface="Wingdings" pitchFamily="2" charset="2"/>
              <a:buChar char="q"/>
            </a:pPr>
            <a:r>
              <a:rPr lang="pl-PL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Rashodi za </a:t>
            </a:r>
            <a:r>
              <a:rPr lang="pl-PL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zaposlene: plaće </a:t>
            </a:r>
            <a:r>
              <a:rPr lang="pl-PL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djelatnika, naknade, doprinosi na </a:t>
            </a:r>
            <a:r>
              <a:rPr lang="pl-PL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plaće. </a:t>
            </a:r>
            <a:endParaRPr lang="pl-PL" sz="16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96000">
              <a:lnSpc>
                <a:spcPct val="150000"/>
              </a:lnSpc>
              <a:buFont typeface="Wingdings" pitchFamily="2" charset="2"/>
              <a:buChar char="q"/>
            </a:pPr>
            <a:r>
              <a:rPr lang="pl-PL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Materijalni </a:t>
            </a:r>
            <a:r>
              <a:rPr lang="pl-PL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rashodi: </a:t>
            </a:r>
            <a:r>
              <a:rPr lang="pl-PL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naknade troškova zaposlenicima, uredski materijal, energija, telefon, pošta, intelektualne </a:t>
            </a:r>
            <a:r>
              <a:rPr lang="pl-PL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usluge</a:t>
            </a:r>
            <a:r>
              <a:rPr lang="pl-PL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(odvjetničke, informatičke, konzultanti), izrada evidencije nekretnina i GIS sustava,</a:t>
            </a:r>
            <a:r>
              <a:rPr lang="pl-PL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reprezentacija, naknada vijećnicima, održavanje komunalne </a:t>
            </a:r>
            <a:r>
              <a:rPr lang="pl-PL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infrastrukture. </a:t>
            </a:r>
            <a:endParaRPr lang="pl-PL" sz="16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96000">
              <a:lnSpc>
                <a:spcPct val="150000"/>
              </a:lnSpc>
              <a:buFont typeface="Wingdings" pitchFamily="2" charset="2"/>
              <a:buChar char="q"/>
            </a:pPr>
            <a:r>
              <a:rPr lang="pl-PL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Financijski </a:t>
            </a:r>
            <a:r>
              <a:rPr lang="pl-PL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rashodi: kamate </a:t>
            </a:r>
            <a:r>
              <a:rPr lang="pl-PL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na kredite, bankarske </a:t>
            </a:r>
            <a:r>
              <a:rPr lang="pl-PL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usluge. </a:t>
            </a:r>
            <a:endParaRPr lang="pl-PL" sz="16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96000">
              <a:lnSpc>
                <a:spcPct val="150000"/>
              </a:lnSpc>
              <a:buFont typeface="Wingdings" pitchFamily="2" charset="2"/>
              <a:buChar char="q"/>
            </a:pPr>
            <a:r>
              <a:rPr lang="pl-PL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Subvencije </a:t>
            </a:r>
            <a:endParaRPr lang="pl-PL" sz="16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96000">
              <a:lnSpc>
                <a:spcPct val="150000"/>
              </a:lnSpc>
              <a:buFont typeface="Wingdings" pitchFamily="2" charset="2"/>
              <a:buChar char="q"/>
            </a:pPr>
            <a:r>
              <a:rPr lang="pl-PL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Naknade građanima i kućanstvima na temelju osiguranja i druge </a:t>
            </a:r>
            <a:r>
              <a:rPr lang="pl-PL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naknade: troškovi </a:t>
            </a:r>
            <a:r>
              <a:rPr lang="pl-PL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koji se odnose na islplate u okviru </a:t>
            </a:r>
            <a:r>
              <a:rPr lang="pl-PL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programa </a:t>
            </a:r>
            <a:r>
              <a:rPr lang="pl-PL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socijalne </a:t>
            </a:r>
            <a:r>
              <a:rPr lang="pl-PL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zaštite</a:t>
            </a:r>
            <a:r>
              <a:rPr lang="pl-PL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 drugih</a:t>
            </a:r>
            <a:r>
              <a:rPr lang="pl-PL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pl-PL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dluka Općinskog </a:t>
            </a:r>
            <a:r>
              <a:rPr lang="pl-PL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vijeća i </a:t>
            </a:r>
            <a:r>
              <a:rPr lang="pl-PL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načelnika. </a:t>
            </a:r>
            <a:endParaRPr lang="pl-PL" sz="16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96000">
              <a:lnSpc>
                <a:spcPct val="150000"/>
              </a:lnSpc>
              <a:buFont typeface="Wingdings" pitchFamily="2" charset="2"/>
              <a:buChar char="q"/>
            </a:pPr>
            <a:r>
              <a:rPr lang="pl-PL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Ostali </a:t>
            </a:r>
            <a:r>
              <a:rPr lang="pl-PL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rashodi: donacije</a:t>
            </a:r>
            <a:r>
              <a:rPr lang="pl-PL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pl-PL" sz="16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96000">
              <a:lnSpc>
                <a:spcPct val="150000"/>
              </a:lnSpc>
              <a:buFont typeface="Wingdings" pitchFamily="2" charset="2"/>
              <a:buChar char="q"/>
            </a:pPr>
            <a:r>
              <a:rPr lang="pl-PL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Rashodi za nabavu nefinancijske </a:t>
            </a:r>
            <a:r>
              <a:rPr lang="pl-PL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imovine: kupnja </a:t>
            </a:r>
            <a:r>
              <a:rPr lang="pl-PL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zemljišta, kupnja ili gradnja građevinskih objekata, kupnja uredske opreme i </a:t>
            </a:r>
            <a:r>
              <a:rPr lang="pl-PL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namještaja. </a:t>
            </a:r>
            <a:endParaRPr lang="pl-PL" sz="16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52020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548680"/>
            <a:ext cx="8219256" cy="5577483"/>
          </a:xfrm>
        </p:spPr>
        <p:txBody>
          <a:bodyPr/>
          <a:lstStyle/>
          <a:p>
            <a:pPr marL="0" indent="0">
              <a:buNone/>
            </a:pPr>
            <a:r>
              <a:rPr lang="pl-PL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Kamo odlazi novac iz proračuna?</a:t>
            </a: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946532"/>
            <a:ext cx="7472896" cy="3604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21474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67544" y="62068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pl-PL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Kamo odlazi novac iz proračuna</a:t>
            </a:r>
            <a:r>
              <a:rPr lang="pl-PL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? </a:t>
            </a:r>
            <a:endParaRPr lang="pl-PL" sz="20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hr-HR" dirty="0"/>
          </a:p>
        </p:txBody>
      </p:sp>
      <p:graphicFrame>
        <p:nvGraphicFramePr>
          <p:cNvPr id="5" name="Grafikon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4849317"/>
              </p:ext>
            </p:extLst>
          </p:nvPr>
        </p:nvGraphicFramePr>
        <p:xfrm>
          <a:off x="539552" y="1484784"/>
          <a:ext cx="7962081" cy="50061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658499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0"/>
            <a:ext cx="8219256" cy="980728"/>
          </a:xfrm>
        </p:spPr>
        <p:txBody>
          <a:bodyPr/>
          <a:lstStyle/>
          <a:p>
            <a:pPr algn="l"/>
            <a:r>
              <a:rPr lang="hr-HR" sz="2800" dirty="0" smtClean="0"/>
              <a:t>Projekti u 2018.godini</a:t>
            </a:r>
            <a:endParaRPr lang="hr-HR" sz="28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95536" y="1124744"/>
            <a:ext cx="8229600" cy="54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Upravna zgrada Općine Pokupsko; radovi uređenja Male vijećnice, nadzor, opremanje Male vijećnice, energetski certifikat, </a:t>
            </a:r>
            <a:r>
              <a:rPr lang="hr-H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održavanje, komunalne usluge, </a:t>
            </a:r>
            <a:r>
              <a:rPr lang="hr-H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205.000,00 kn.</a:t>
            </a:r>
          </a:p>
          <a:p>
            <a:pPr marL="0" indent="0">
              <a:buNone/>
            </a:pPr>
            <a:endParaRPr lang="hr-HR" sz="1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hr-H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Multimedijalni centar </a:t>
            </a:r>
            <a:r>
              <a:rPr lang="hr-H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hr-H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DVD dom; rekonstrukcija i opremanje, nadzor, priključak struje u iznosu 6.518.950,00 kn.</a:t>
            </a:r>
          </a:p>
          <a:p>
            <a:pPr marL="0" indent="0">
              <a:buNone/>
            </a:pPr>
            <a:endParaRPr lang="hr-HR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hr-H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Energetska obnova domova kulture u iznosu 2.603.000,00 kn.</a:t>
            </a:r>
          </a:p>
          <a:p>
            <a:pPr marL="0" indent="0">
              <a:buNone/>
            </a:pPr>
            <a:endParaRPr lang="hr-HR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hr-H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Rekonstrukcija općinskih cesta; Pokupski </a:t>
            </a:r>
            <a:r>
              <a:rPr lang="hr-HR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Gladovec</a:t>
            </a:r>
            <a:r>
              <a:rPr lang="hr-H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hr-HR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Strezojevo</a:t>
            </a:r>
            <a:r>
              <a:rPr lang="hr-H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Gornja Opatija – Donja Opatija, </a:t>
            </a:r>
            <a:r>
              <a:rPr lang="hr-HR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Auguštanovec</a:t>
            </a:r>
            <a:r>
              <a:rPr lang="hr-H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– Pokupsko Cerje, Pokupsko (Groblje – Toplana) u iznosu od 435.000,00 kn za geodetske projekte i </a:t>
            </a:r>
            <a:r>
              <a:rPr lang="hr-H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dokumentaciju (priprema za EU fondove).</a:t>
            </a:r>
            <a:endParaRPr lang="hr-HR" sz="1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hr-HR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hr-H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Šumske ceste; šumski put Skender Brdo – </a:t>
            </a:r>
            <a:r>
              <a:rPr lang="hr-HR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Posavci</a:t>
            </a:r>
            <a:r>
              <a:rPr lang="hr-H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– Lijevi </a:t>
            </a:r>
            <a:r>
              <a:rPr lang="hr-HR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Štefanki</a:t>
            </a:r>
            <a:r>
              <a:rPr lang="hr-H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rekonstrukcija traktorskog puta i stručni </a:t>
            </a:r>
            <a:r>
              <a:rPr lang="hr-H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nadzor </a:t>
            </a:r>
            <a:r>
              <a:rPr lang="hr-H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usluge u iznosu 1.785.000,00</a:t>
            </a:r>
            <a:r>
              <a:rPr lang="hr-H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r-H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kn.</a:t>
            </a:r>
          </a:p>
          <a:p>
            <a:pPr marL="0" indent="0">
              <a:buNone/>
            </a:pPr>
            <a:endParaRPr lang="hr-HR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17974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95536" y="548680"/>
            <a:ext cx="8363272" cy="619268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r-H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Vodoopskrbni objekti – cjevovodi; </a:t>
            </a:r>
            <a:r>
              <a:rPr lang="hr-H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Hotnja</a:t>
            </a:r>
            <a:r>
              <a:rPr lang="hr-H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hr-H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Marekovići</a:t>
            </a:r>
            <a:r>
              <a:rPr lang="hr-H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hr-H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Skrbini</a:t>
            </a:r>
            <a:r>
              <a:rPr lang="hr-H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hr-H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Tačkovići</a:t>
            </a:r>
            <a:r>
              <a:rPr lang="hr-H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hr-H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Štimci</a:t>
            </a:r>
            <a:r>
              <a:rPr lang="hr-H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), Pokupsko (Busije), Roženica II (</a:t>
            </a:r>
            <a:r>
              <a:rPr lang="hr-H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Jankeši</a:t>
            </a:r>
            <a:r>
              <a:rPr lang="hr-H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hr-H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Majetići</a:t>
            </a:r>
            <a:r>
              <a:rPr lang="hr-H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2.faza), Roženica II (</a:t>
            </a:r>
            <a:r>
              <a:rPr lang="hr-H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Šandori</a:t>
            </a:r>
            <a:r>
              <a:rPr lang="hr-H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 radovi i stručni nadzor u iznosu od 1.934.000,00 kn.</a:t>
            </a:r>
          </a:p>
          <a:p>
            <a:pPr marL="0" indent="0">
              <a:buNone/>
            </a:pPr>
            <a:endParaRPr lang="hr-HR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hr-H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Pogrebni centri (groblja i mrtvačnice); radovi  i stručni nadzor u Pokupskom i </a:t>
            </a:r>
            <a:r>
              <a:rPr lang="hr-H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Hotnji</a:t>
            </a:r>
            <a:r>
              <a:rPr lang="hr-H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u iznosu od 735.600,00</a:t>
            </a:r>
          </a:p>
          <a:p>
            <a:pPr marL="0" indent="0">
              <a:buNone/>
            </a:pPr>
            <a:endParaRPr lang="hr-HR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hr-H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Toplana </a:t>
            </a:r>
            <a:r>
              <a:rPr lang="hr-H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ložena biomasom i </a:t>
            </a:r>
            <a:r>
              <a:rPr lang="hr-H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CTS</a:t>
            </a:r>
            <a:r>
              <a:rPr lang="hr-H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; projektna dokumentacija za proširenje nadstrešnice u iznosu 86.000,00kn.</a:t>
            </a:r>
          </a:p>
          <a:p>
            <a:pPr marL="0" indent="0">
              <a:buNone/>
            </a:pPr>
            <a:endParaRPr lang="hr-HR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hr-H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Tržnica na malo Pokupsko; projektiranje u iznosu 216.000,00 kn.</a:t>
            </a:r>
          </a:p>
          <a:p>
            <a:pPr marL="0" indent="0">
              <a:buNone/>
            </a:pPr>
            <a:endParaRPr lang="hr-HR" sz="1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hr-H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Parkovi i javne skulpture; Spomenik hrvatskim braniteljima u Pokupskom, autorsko djelo i izgradnja spomenika u iznosu 200.000,00 kn.</a:t>
            </a:r>
          </a:p>
          <a:p>
            <a:pPr marL="0" indent="0">
              <a:buNone/>
            </a:pPr>
            <a:endParaRPr lang="hr-HR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hr-H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Sportsko rekreacijski objekti i prostori; Pokupsko – </a:t>
            </a:r>
            <a:r>
              <a:rPr lang="hr-HR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ŠRC</a:t>
            </a:r>
            <a:r>
              <a:rPr lang="hr-H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Stari grad – izgradnja i opremanje, Roženica I – nogometno igralište – otkup, 80.000,00 kn.</a:t>
            </a:r>
          </a:p>
          <a:p>
            <a:pPr marL="0" indent="0">
              <a:buNone/>
            </a:pPr>
            <a:endParaRPr lang="hr-HR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hr-H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Rekreacijski prostori – Eko-etno parkovi; Jezera, projektiranje, izgradnja, nadzor, imovinsko – pravni odnosi, 437.750,00 kn</a:t>
            </a:r>
          </a:p>
          <a:p>
            <a:pPr marL="0" indent="0">
              <a:buNone/>
            </a:pPr>
            <a:endParaRPr lang="hr-HR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hr-H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Zbrinjavanje otpada; komunalna oprema, 247.500,00 kn</a:t>
            </a:r>
          </a:p>
        </p:txBody>
      </p:sp>
    </p:spTree>
    <p:extLst>
      <p:ext uri="{BB962C8B-B14F-4D97-AF65-F5344CB8AC3E}">
        <p14:creationId xmlns:p14="http://schemas.microsoft.com/office/powerpoint/2010/main" val="17165842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artinaK\Desktop\Pokupsko zrak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409" y="-124001"/>
            <a:ext cx="9359876" cy="7015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755576" y="476672"/>
            <a:ext cx="7272808" cy="1152128"/>
          </a:xfrm>
        </p:spPr>
        <p:txBody>
          <a:bodyPr/>
          <a:lstStyle/>
          <a:p>
            <a:r>
              <a:rPr lang="hr-HR" dirty="0" smtClean="0">
                <a:solidFill>
                  <a:schemeClr val="tx1"/>
                </a:solidFill>
              </a:rPr>
              <a:t>Zahvaljujemo na pažnji!</a:t>
            </a:r>
            <a:endParaRPr lang="hr-H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98341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9552" y="836712"/>
            <a:ext cx="8147248" cy="1267544"/>
          </a:xfrm>
        </p:spPr>
        <p:txBody>
          <a:bodyPr/>
          <a:lstStyle/>
          <a:p>
            <a:pPr algn="l"/>
            <a:r>
              <a:rPr lang="hr-HR" sz="2000" dirty="0" smtClean="0"/>
              <a:t>Uvodna riječ načelnika Općine Pokupsko</a:t>
            </a:r>
            <a:r>
              <a:rPr lang="hr-HR" sz="2000" dirty="0"/>
              <a:t/>
            </a:r>
            <a:br>
              <a:rPr lang="hr-HR" sz="2000" dirty="0"/>
            </a:br>
            <a:endParaRPr lang="hr-HR" sz="20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39552" y="1268760"/>
            <a:ext cx="8229600" cy="51845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1400" dirty="0" smtClean="0">
                <a:solidFill>
                  <a:schemeClr val="tx1"/>
                </a:solidFill>
              </a:rPr>
              <a:t>	</a:t>
            </a:r>
          </a:p>
          <a:p>
            <a:pPr marL="0" indent="0">
              <a:buNone/>
            </a:pPr>
            <a:endParaRPr lang="hr-HR" sz="1400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hr-HR" sz="14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hr-HR" sz="14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r-HR" sz="14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Poštovani stanovnici Općine Pokupsko,</a:t>
            </a:r>
          </a:p>
          <a:p>
            <a:pPr marL="0" indent="0">
              <a:buNone/>
            </a:pPr>
            <a:endParaRPr lang="hr-HR" sz="1400" i="1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hr-HR" sz="14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    	čast mi je ponuditi  prikaz Proračuna Općine Pokupsko kako bismo Vam		približili  i što bolje Vas upoznali sa temeljnim financijskim dokumentom  		Općine – Proračunom, koji je potreban za funkcioniranje naše Općine.</a:t>
            </a:r>
          </a:p>
          <a:p>
            <a:pPr marL="0" indent="0" algn="just">
              <a:buNone/>
            </a:pPr>
            <a:endParaRPr lang="hr-HR" sz="1400" i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hr-HR" sz="14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 tu svrhu pripremili smo Proračunski vodič za građane koji se nalazi pred Vama</a:t>
            </a:r>
            <a:r>
              <a:rPr lang="hr-HR" sz="14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 algn="just">
              <a:buNone/>
            </a:pPr>
            <a:endParaRPr lang="hr-HR" sz="1400" i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hr-HR" sz="14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 ovom dokumentu smo na jednostavan i slikovit način prikazali najvažnije planirane godišnje prihode i primitke, te rashode i izdatke Općine, a sve u cilju informiranja gdje i kako se troši proračunski novac.</a:t>
            </a:r>
          </a:p>
          <a:p>
            <a:pPr marL="0" indent="0" algn="just">
              <a:buNone/>
            </a:pPr>
            <a:r>
              <a:rPr lang="hr-HR" sz="14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Kroz ovaj vodič prikazati ćemo Vam koji su projekti u planu, a od velike su važnosti za razvoj naše Općine.</a:t>
            </a:r>
          </a:p>
          <a:p>
            <a:pPr marL="0" indent="0" algn="just">
              <a:buNone/>
            </a:pPr>
            <a:endParaRPr lang="hr-HR" sz="1400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hr-HR" sz="14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Strateški i najvažniji projekt u 2018</a:t>
            </a:r>
            <a:r>
              <a:rPr lang="hr-HR" sz="14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godini </a:t>
            </a:r>
            <a:r>
              <a:rPr lang="hr-HR" sz="14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je otvaranje dječjeg vrtića i sufinanciranje troškova polaznika kako bi osigurali uvjete za ostanak mladih obitelji u našoj Općini. </a:t>
            </a:r>
            <a:r>
              <a:rPr lang="hr-HR" sz="14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Posebno </a:t>
            </a:r>
            <a:r>
              <a:rPr lang="hr-HR" sz="14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smo vodili računa  o zadržavanju javnih potreba stanovnika, osobito u segmentu socijalnih prava i zdravstvene zaštite, ali isto tako smo zadržali visoki standard uređenja naše Općine   (Multimedijalni centar  i DVD dom, nerazvrstane ceste, javna rasvjeta, javne površine, groblja i društveni domovi).</a:t>
            </a:r>
          </a:p>
          <a:p>
            <a:endParaRPr lang="hr-HR" dirty="0"/>
          </a:p>
        </p:txBody>
      </p:sp>
      <p:pic>
        <p:nvPicPr>
          <p:cNvPr id="3074" name="Picture 2" descr="C:\Users\MartinaK\Desktop\načelni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28800"/>
            <a:ext cx="958048" cy="1356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68966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11560" y="908720"/>
            <a:ext cx="7869560" cy="452596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hr-HR" sz="14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Svjesni smo da bez ulaganja nema napretka, osigurali smo i znatna sredstva za važne investicije, projekte i dokumentaciju koji su preduvjet za kandidiranje na fondove EU</a:t>
            </a:r>
            <a:r>
              <a:rPr lang="hr-HR" sz="14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 algn="just">
              <a:buNone/>
            </a:pPr>
            <a:endParaRPr lang="hr-HR" sz="1400" i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hr-HR" sz="14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Kako bismo potaknuli obrazovanje mladih ljudi i olakšali roditeljima školovanje sufinanciramo socijalno  potrebitim učenicima školsku kuhinju, sufinancira se i škola u prirodi te nabavljamo knjige za svu osnovnoškolsku djecu, učenici srednjih škola imaju besplatan prijevoz, a studentima sufinanciramo mjesečni pokaz,  svim roditeljima s područja naše Općine isplaćujemo jednokratnu novčanu pomoć za svako novorođeno dijete u iznosu od 2.000,00 kuna.</a:t>
            </a:r>
          </a:p>
          <a:p>
            <a:pPr algn="just"/>
            <a:endParaRPr lang="hr-HR" sz="1400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hr-HR" sz="14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Nadam se da ćete kroz Proračunski vodič saznati više o mogućnostima i obvezama financiranja iz općinskog proračuna, te da tako možemo zajedno kroz Vaše prijedloge i sugestije usmjeriti proračunska sredstva na dobrobit svih stanovnika Općine Pokupsko. </a:t>
            </a:r>
          </a:p>
          <a:p>
            <a:pPr marL="0" indent="0" algn="just">
              <a:buNone/>
            </a:pPr>
            <a:endParaRPr lang="hr-HR" sz="1400" b="1" i="1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hr-HR" sz="14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Pozivam Vas da sudjelujete u stvaranju naše zajedničke budućnosti.</a:t>
            </a:r>
          </a:p>
          <a:p>
            <a:pPr marL="0" indent="0" algn="just">
              <a:buNone/>
            </a:pPr>
            <a:endParaRPr lang="hr-HR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hr-HR" sz="14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Vaš načelnik,</a:t>
            </a:r>
          </a:p>
          <a:p>
            <a:pPr marL="0" indent="0" algn="just">
              <a:buNone/>
            </a:pPr>
            <a:endParaRPr lang="hr-HR" sz="1400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hr-HR" sz="14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Božidar </a:t>
            </a:r>
            <a:r>
              <a:rPr lang="hr-HR" sz="1400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Škrinjarić</a:t>
            </a:r>
            <a:endParaRPr lang="hr-HR" sz="1400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84951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95536" y="764704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Što je proračun?</a:t>
            </a:r>
          </a:p>
          <a:p>
            <a:pPr marL="0" indent="0">
              <a:buNone/>
            </a:pPr>
            <a:endParaRPr lang="hr-HR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108000" indent="0">
              <a:buNone/>
            </a:pPr>
            <a:r>
              <a:rPr lang="pl-PL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Proračun je temeljni financijski dokument u kojem su iskazani svi planirani </a:t>
            </a:r>
            <a:r>
              <a:rPr lang="hr-H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godišnji </a:t>
            </a:r>
            <a:r>
              <a:rPr lang="hr-H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prihodi i primici, te svi rashodi i izdaci općine kojeg donosi </a:t>
            </a:r>
            <a:r>
              <a:rPr lang="hr-H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Općinsko </a:t>
            </a:r>
            <a:r>
              <a:rPr lang="hr-H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vijeće. </a:t>
            </a:r>
            <a:endParaRPr lang="hr-HR" sz="1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108000" indent="0">
              <a:buNone/>
            </a:pPr>
            <a:endParaRPr lang="hr-HR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108000" indent="0">
              <a:buNone/>
            </a:pPr>
            <a:r>
              <a:rPr lang="hr-H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Proračun se odnosi na fiskalnu godinu koja započinje 01. </a:t>
            </a:r>
            <a:r>
              <a:rPr lang="hr-H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siječnja</a:t>
            </a:r>
            <a:r>
              <a:rPr lang="hr-H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a završava </a:t>
            </a:r>
            <a:r>
              <a:rPr lang="hr-H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31</a:t>
            </a:r>
            <a:r>
              <a:rPr lang="hr-H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hr-H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prosinca </a:t>
            </a:r>
            <a:r>
              <a:rPr lang="hr-H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svake kalendarske godine. </a:t>
            </a:r>
            <a:endParaRPr lang="hr-HR" sz="1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108000" indent="0">
              <a:buNone/>
            </a:pPr>
            <a:endParaRPr lang="hr-HR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108000" indent="0">
              <a:buNone/>
            </a:pPr>
            <a:r>
              <a:rPr lang="hr-H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Proračunski vodič predstavlja </a:t>
            </a:r>
            <a:r>
              <a:rPr lang="hr-H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sažetak Proračuna Općine, te na </a:t>
            </a:r>
            <a:r>
              <a:rPr lang="hr-H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jednostavan </a:t>
            </a:r>
            <a:r>
              <a:rPr lang="hr-H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 svima razumljiv način u kratkim crtama predstavlja </a:t>
            </a:r>
            <a:r>
              <a:rPr lang="hr-H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planove </a:t>
            </a:r>
            <a:r>
              <a:rPr lang="hr-H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 aktivnosti Općine </a:t>
            </a:r>
            <a:r>
              <a:rPr lang="hr-H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Pokupsko u </a:t>
            </a:r>
            <a:r>
              <a:rPr lang="hr-H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svezi korištenja </a:t>
            </a:r>
            <a:r>
              <a:rPr lang="hr-H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općinskog </a:t>
            </a:r>
            <a:r>
              <a:rPr lang="hr-H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novca. </a:t>
            </a:r>
          </a:p>
        </p:txBody>
      </p:sp>
      <p:pic>
        <p:nvPicPr>
          <p:cNvPr id="1026" name="Picture 2" descr="C:\Users\MartinaK\Desktop\proračun-rast-grad-560x4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725144"/>
            <a:ext cx="26670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59072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67544" y="116632"/>
            <a:ext cx="8229600" cy="5577483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hr-HR" sz="1400" i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hr-HR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Kako </a:t>
            </a:r>
            <a:r>
              <a:rPr lang="hr-HR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 donosi proračun</a:t>
            </a:r>
            <a:r>
              <a:rPr lang="hr-HR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 </a:t>
            </a:r>
          </a:p>
          <a:p>
            <a:pPr marL="108000" indent="0">
              <a:buNone/>
            </a:pPr>
            <a:r>
              <a:rPr lang="hr-H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Proračun donosi predstavničko tijelo jedinice lokalne samouprave odnosno Općinsko vijeće Općine </a:t>
            </a:r>
            <a:r>
              <a:rPr lang="hr-H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Pokupsko </a:t>
            </a:r>
            <a:r>
              <a:rPr lang="hr-H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do konca tekuće godine za narednu proračunsku godinu. </a:t>
            </a:r>
          </a:p>
          <a:p>
            <a:pPr marL="108000" indent="0">
              <a:buNone/>
            </a:pPr>
            <a:r>
              <a:rPr lang="hr-H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Ako se proračun ne donese u roku slijedi privremeno financiranje, raspuštanje Općinskog vijeća i prijevremeni izbori. </a:t>
            </a:r>
            <a:endParaRPr lang="hr-HR" sz="1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hr-HR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pl-PL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Što je to rebalans proračuna? </a:t>
            </a:r>
          </a:p>
          <a:p>
            <a:pPr marL="108000" indent="0">
              <a:buNone/>
            </a:pPr>
            <a:r>
              <a:rPr lang="hr-H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Tijekom godine na koju se proračun odnosi moguće su izmjene i dopune odnosno </a:t>
            </a:r>
            <a:r>
              <a:rPr lang="hr-H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rebalans </a:t>
            </a:r>
            <a:r>
              <a:rPr lang="hr-H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proračuna. </a:t>
            </a:r>
          </a:p>
          <a:p>
            <a:pPr marL="108000" indent="0">
              <a:buNone/>
            </a:pPr>
            <a:r>
              <a:rPr lang="hr-H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Rebalans proračuna je izmjena proračunskih iznosa odnosno njihovo smanjenje </a:t>
            </a:r>
            <a:r>
              <a:rPr lang="pl-PL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ili </a:t>
            </a:r>
            <a:r>
              <a:rPr lang="pl-PL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povećanje u odnosu na prvotni, izvorni plan proračuna. </a:t>
            </a:r>
          </a:p>
          <a:p>
            <a:pPr marL="108000" indent="0">
              <a:buNone/>
            </a:pPr>
            <a:r>
              <a:rPr lang="hr-H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Do rebalansa dolazi, kad se tijekom proračunske godine ustanovi, </a:t>
            </a:r>
          </a:p>
          <a:p>
            <a:pPr marL="108000" indent="0">
              <a:buNone/>
            </a:pPr>
            <a:r>
              <a:rPr lang="pl-PL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 su proračunski prihodi drugačiji u odnosu na one planirane proračunom ili se </a:t>
            </a:r>
            <a:r>
              <a:rPr lang="vi-VN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pojave </a:t>
            </a:r>
            <a:r>
              <a:rPr lang="vi-VN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nepredviđeni rashodi. </a:t>
            </a:r>
            <a:endParaRPr lang="hr-HR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Users\MartinaK\Desktop\tumblr_lzjmahv21d1qkqyqg-500x41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986755"/>
            <a:ext cx="2088232" cy="1724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7616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>
            <a:noAutofit/>
          </a:bodyPr>
          <a:lstStyle/>
          <a:p>
            <a:endParaRPr lang="hr-HR" sz="2000" dirty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hr-HR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Od čega se sastoji proračun? </a:t>
            </a:r>
            <a:endParaRPr lang="hr-HR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hr-HR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72000" indent="0">
              <a:spcBef>
                <a:spcPts val="0"/>
              </a:spcBef>
              <a:buNone/>
            </a:pPr>
            <a:r>
              <a:rPr lang="hr-HR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Općeg </a:t>
            </a:r>
            <a:r>
              <a:rPr lang="hr-HR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dijela </a:t>
            </a:r>
            <a:endParaRPr lang="hr-HR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144000" indent="0">
              <a:spcBef>
                <a:spcPts val="0"/>
              </a:spcBef>
              <a:buNone/>
            </a:pPr>
            <a:r>
              <a:rPr lang="hr-H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Računa prihoda i rashoda i računa financiranja. Račun prihoda i rashoda proračuna </a:t>
            </a:r>
            <a:r>
              <a:rPr lang="hr-H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sastoji </a:t>
            </a:r>
            <a:r>
              <a:rPr lang="hr-H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 od prihoda i rashoda prema ekonomskoj klasifikaciji. </a:t>
            </a:r>
          </a:p>
          <a:p>
            <a:pPr marL="144000" indent="0">
              <a:spcBef>
                <a:spcPts val="0"/>
              </a:spcBef>
              <a:buNone/>
            </a:pPr>
            <a:r>
              <a:rPr lang="hr-H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Račun financiranja sadrži primitke od financijske imovine i zaduživanja, </a:t>
            </a:r>
          </a:p>
          <a:p>
            <a:pPr marL="144000" indent="0">
              <a:spcBef>
                <a:spcPts val="0"/>
              </a:spcBef>
              <a:buNone/>
            </a:pPr>
            <a:r>
              <a:rPr lang="pl-PL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 izdatke za dane zajmove i izdatke za otplatu glavnice primljenih kredita i zajmova. </a:t>
            </a:r>
            <a:endParaRPr lang="pl-PL" sz="1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144000" indent="0">
              <a:spcBef>
                <a:spcPts val="0"/>
              </a:spcBef>
              <a:buNone/>
            </a:pPr>
            <a:endParaRPr lang="pl-PL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72000" indent="0">
              <a:spcBef>
                <a:spcPts val="0"/>
              </a:spcBef>
              <a:buNone/>
            </a:pPr>
            <a:r>
              <a:rPr lang="hr-HR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Posebnog dijela </a:t>
            </a:r>
            <a:endParaRPr lang="hr-HR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144000" indent="0">
              <a:spcBef>
                <a:spcPts val="0"/>
              </a:spcBef>
              <a:buNone/>
            </a:pPr>
            <a:r>
              <a:rPr lang="pl-PL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Plan rashoda i izdataka iskazanih po vrstama, raspoređenih u programe </a:t>
            </a:r>
          </a:p>
          <a:p>
            <a:pPr marL="144000" indent="0">
              <a:spcBef>
                <a:spcPts val="0"/>
              </a:spcBef>
              <a:buNone/>
            </a:pPr>
            <a:r>
              <a:rPr lang="hr-H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koji se sastoje od aktivnosti i projekata. </a:t>
            </a:r>
          </a:p>
          <a:p>
            <a:pPr marL="144000" indent="0">
              <a:spcBef>
                <a:spcPts val="0"/>
              </a:spcBef>
              <a:buNone/>
            </a:pPr>
            <a:r>
              <a:rPr lang="pl-PL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Rashodi i izdaci za provedbu programa iskazuju se prema proračunskim </a:t>
            </a:r>
          </a:p>
          <a:p>
            <a:pPr marL="144000" indent="0">
              <a:spcBef>
                <a:spcPts val="0"/>
              </a:spcBef>
              <a:buNone/>
            </a:pPr>
            <a:r>
              <a:rPr lang="hr-H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klasifikacijama: organizacijska, ekonomska, funkcijska, programska i </a:t>
            </a:r>
          </a:p>
          <a:p>
            <a:pPr marL="144000" indent="0">
              <a:spcBef>
                <a:spcPts val="0"/>
              </a:spcBef>
              <a:buNone/>
            </a:pPr>
            <a:r>
              <a:rPr lang="hr-H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izvori financiranja. </a:t>
            </a:r>
            <a:endParaRPr lang="hr-HR" sz="1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144000" indent="0">
              <a:spcBef>
                <a:spcPts val="0"/>
              </a:spcBef>
              <a:buNone/>
            </a:pPr>
            <a:endParaRPr lang="hr-HR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72000" indent="0">
              <a:spcBef>
                <a:spcPts val="0"/>
              </a:spcBef>
              <a:buNone/>
            </a:pPr>
            <a:r>
              <a:rPr lang="hr-HR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Plana razvojnih programa </a:t>
            </a:r>
            <a:endParaRPr lang="hr-HR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144000" indent="0">
              <a:spcBef>
                <a:spcPts val="0"/>
              </a:spcBef>
              <a:buNone/>
            </a:pPr>
            <a:r>
              <a:rPr lang="hr-H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 planu razvojnih programa iskazani su ciljevi i prioriteti razvoja Općine </a:t>
            </a:r>
            <a:r>
              <a:rPr lang="hr-H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Pokupsko, te </a:t>
            </a:r>
            <a:r>
              <a:rPr lang="hr-H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mjere s kojima se isti planiraju realizirati kroz programe i aktivnosti u </a:t>
            </a:r>
            <a:r>
              <a:rPr lang="hr-H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slijedećem </a:t>
            </a:r>
            <a:r>
              <a:rPr lang="hr-H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trogodišnjem razdoblju. </a:t>
            </a:r>
          </a:p>
        </p:txBody>
      </p:sp>
    </p:spTree>
    <p:extLst>
      <p:ext uri="{BB962C8B-B14F-4D97-AF65-F5344CB8AC3E}">
        <p14:creationId xmlns:p14="http://schemas.microsoft.com/office/powerpoint/2010/main" val="1724195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67544" y="764704"/>
            <a:ext cx="8229600" cy="532859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r-HR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108000" indent="0">
              <a:lnSpc>
                <a:spcPct val="150000"/>
              </a:lnSpc>
              <a:buNone/>
            </a:pPr>
            <a:r>
              <a:rPr lang="it-IT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Što se </a:t>
            </a:r>
            <a:r>
              <a:rPr lang="it-IT" sz="20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sve</a:t>
            </a:r>
            <a:r>
              <a:rPr lang="it-IT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0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može</a:t>
            </a:r>
            <a:r>
              <a:rPr lang="it-IT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0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saznati</a:t>
            </a:r>
            <a:r>
              <a:rPr lang="it-IT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0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iz</a:t>
            </a:r>
            <a:r>
              <a:rPr lang="it-IT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0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proračuna</a:t>
            </a:r>
            <a:r>
              <a:rPr lang="it-IT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 </a:t>
            </a:r>
            <a:endParaRPr lang="hr-HR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720000">
              <a:buFont typeface="Wingdings" pitchFamily="2" charset="2"/>
              <a:buChar char="q"/>
            </a:pPr>
            <a:r>
              <a:rPr lang="hr-H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Koliko su i koji su ukupni prihodi i primici te rashodi i izdaci Općine, što sve Općina financira?</a:t>
            </a:r>
          </a:p>
          <a:p>
            <a:pPr marL="720000">
              <a:buFont typeface="Wingdings" pitchFamily="2" charset="2"/>
              <a:buChar char="q"/>
            </a:pPr>
            <a:r>
              <a:rPr lang="hr-H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Koliko se novca koristi za unapređenje komunalnog standarda i prostornog uređenja?</a:t>
            </a:r>
          </a:p>
          <a:p>
            <a:pPr marL="720000">
              <a:buFont typeface="Wingdings" pitchFamily="2" charset="2"/>
              <a:buChar char="q"/>
            </a:pPr>
            <a:r>
              <a:rPr lang="hr-H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Koliko se novca izdvaja za financiranje predškolskog odgoja, školstva, športa, kulture, zdravstva, socijalne skrbi?</a:t>
            </a:r>
          </a:p>
          <a:p>
            <a:pPr marL="108000" indent="0">
              <a:buNone/>
            </a:pPr>
            <a:endParaRPr lang="hr-HR" sz="1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108000" indent="0">
              <a:buNone/>
            </a:pPr>
            <a:r>
              <a:rPr lang="hr-HR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Gdje </a:t>
            </a:r>
            <a:r>
              <a:rPr lang="hr-HR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 može više saznati o proračunu Općine Pokupsko i drugim općinskim aktima</a:t>
            </a:r>
            <a:r>
              <a:rPr lang="hr-HR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hr-HR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720000">
              <a:lnSpc>
                <a:spcPct val="150000"/>
              </a:lnSpc>
              <a:buFont typeface="Wingdings" pitchFamily="2" charset="2"/>
              <a:buChar char="q"/>
            </a:pPr>
            <a:r>
              <a:rPr lang="hr-H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Na službenoj web stranici Općine Pokupsko </a:t>
            </a:r>
            <a:r>
              <a:rPr lang="hr-H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2"/>
              </a:rPr>
              <a:t>http://</a:t>
            </a:r>
            <a:r>
              <a:rPr lang="hr-HR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2"/>
              </a:rPr>
              <a:t>pokupsko.hr</a:t>
            </a:r>
            <a:r>
              <a:rPr lang="hr-H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2"/>
              </a:rPr>
              <a:t>/</a:t>
            </a:r>
            <a:endParaRPr lang="hr-HR" sz="1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720000">
              <a:buFont typeface="Wingdings" pitchFamily="2" charset="2"/>
              <a:buChar char="q"/>
            </a:pPr>
            <a:r>
              <a:rPr lang="hr-H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 Glasniku Zagrebačke županije</a:t>
            </a:r>
          </a:p>
          <a:p>
            <a:pPr marL="720000">
              <a:buFont typeface="Wingdings" pitchFamily="2" charset="2"/>
              <a:buChar char="q"/>
            </a:pPr>
            <a:r>
              <a:rPr lang="hr-H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 Jedinstvenom </a:t>
            </a:r>
            <a:r>
              <a:rPr lang="hr-H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upravnom odjelu Općine Pokupsko</a:t>
            </a:r>
          </a:p>
          <a:p>
            <a:pPr marL="108000" indent="0">
              <a:spcBef>
                <a:spcPts val="0"/>
              </a:spcBef>
              <a:buNone/>
            </a:pPr>
            <a:endParaRPr lang="hr-HR" sz="1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58367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4525963"/>
          </a:xfrm>
        </p:spPr>
        <p:txBody>
          <a:bodyPr/>
          <a:lstStyle/>
          <a:p>
            <a:endParaRPr lang="hr-HR" dirty="0"/>
          </a:p>
          <a:p>
            <a:pPr marL="0" indent="0">
              <a:lnSpc>
                <a:spcPct val="150000"/>
              </a:lnSpc>
              <a:buNone/>
            </a:pPr>
            <a:r>
              <a:rPr lang="pl-PL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Odakle dolazi novac u proračun? </a:t>
            </a:r>
          </a:p>
          <a:p>
            <a:pPr marL="612000">
              <a:lnSpc>
                <a:spcPct val="150000"/>
              </a:lnSpc>
              <a:buFont typeface="Wingdings" pitchFamily="2" charset="2"/>
              <a:buChar char="q"/>
            </a:pPr>
            <a:r>
              <a:rPr lang="hr-H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Prihodi </a:t>
            </a:r>
            <a:r>
              <a:rPr lang="hr-H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od poreza </a:t>
            </a:r>
          </a:p>
          <a:p>
            <a:pPr marL="612000">
              <a:buFont typeface="Wingdings" pitchFamily="2" charset="2"/>
              <a:buChar char="q"/>
            </a:pPr>
            <a:r>
              <a:rPr lang="hr-H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Prihodi </a:t>
            </a:r>
            <a:r>
              <a:rPr lang="hr-H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iz državnog proračuna </a:t>
            </a:r>
          </a:p>
          <a:p>
            <a:pPr marL="612000">
              <a:buFont typeface="Wingdings" pitchFamily="2" charset="2"/>
              <a:buChar char="q"/>
            </a:pPr>
            <a:r>
              <a:rPr lang="hr-H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Prihodi </a:t>
            </a:r>
            <a:r>
              <a:rPr lang="hr-H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od imovine </a:t>
            </a:r>
          </a:p>
          <a:p>
            <a:pPr marL="612000">
              <a:buFont typeface="Wingdings" pitchFamily="2" charset="2"/>
              <a:buChar char="q"/>
            </a:pPr>
            <a:r>
              <a:rPr lang="pl-PL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Prihodi </a:t>
            </a:r>
            <a:r>
              <a:rPr lang="pl-PL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od administrativnih pristojbi i po posebnim propisima (komunalni doprinos, komunalna naknada i grobna naknada) </a:t>
            </a:r>
          </a:p>
          <a:p>
            <a:pPr marL="612000">
              <a:buFont typeface="Wingdings" pitchFamily="2" charset="2"/>
              <a:buChar char="q"/>
            </a:pPr>
            <a:r>
              <a:rPr lang="hr-H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Kapitalni </a:t>
            </a:r>
            <a:r>
              <a:rPr lang="hr-H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prihodi </a:t>
            </a:r>
          </a:p>
          <a:p>
            <a:endParaRPr lang="hr-HR" dirty="0"/>
          </a:p>
        </p:txBody>
      </p:sp>
      <p:pic>
        <p:nvPicPr>
          <p:cNvPr id="3074" name="Picture 2" descr="C:\Users\MartinaK\Desktop\Novac-kun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789039"/>
            <a:ext cx="4536504" cy="2543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1117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kutnik 2"/>
          <p:cNvSpPr/>
          <p:nvPr/>
        </p:nvSpPr>
        <p:spPr>
          <a:xfrm>
            <a:off x="694014" y="980728"/>
            <a:ext cx="4286751" cy="496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000" b="1" dirty="0">
                <a:latin typeface="Arial" pitchFamily="34" charset="0"/>
                <a:cs typeface="Arial" pitchFamily="34" charset="0"/>
              </a:rPr>
              <a:t>Odakle dolazi novac u proračun? </a:t>
            </a:r>
          </a:p>
        </p:txBody>
      </p:sp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475314"/>
              </p:ext>
            </p:extLst>
          </p:nvPr>
        </p:nvGraphicFramePr>
        <p:xfrm>
          <a:off x="323528" y="2276872"/>
          <a:ext cx="8496944" cy="27472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Radni list" r:id="rId3" imgW="5391306" imgH="1743140" progId="Excel.Sheet.12">
                  <p:embed/>
                </p:oleObj>
              </mc:Choice>
              <mc:Fallback>
                <p:oleObj name="Radni list" r:id="rId3" imgW="5391306" imgH="174314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3528" y="2276872"/>
                        <a:ext cx="8496944" cy="27472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861678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zvršno">
  <a:themeElements>
    <a:clrScheme name="Izvršno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Izvršn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Izvršn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446</TotalTime>
  <Words>1066</Words>
  <Application>Microsoft Office PowerPoint</Application>
  <PresentationFormat>Prikaz na zaslonu (4:3)</PresentationFormat>
  <Paragraphs>116</Paragraphs>
  <Slides>16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Uloženi OLE poslužitelji</vt:lpstr>
      </vt:variant>
      <vt:variant>
        <vt:i4>1</vt:i4>
      </vt:variant>
      <vt:variant>
        <vt:lpstr>Naslovi slajdova</vt:lpstr>
      </vt:variant>
      <vt:variant>
        <vt:i4>16</vt:i4>
      </vt:variant>
    </vt:vector>
  </HeadingPairs>
  <TitlesOfParts>
    <vt:vector size="18" baseType="lpstr">
      <vt:lpstr>Izvršno</vt:lpstr>
      <vt:lpstr>Radni list</vt:lpstr>
      <vt:lpstr>OPĆINA POKUPSKO</vt:lpstr>
      <vt:lpstr>Uvodna riječ načelnika Općine Pokupsko 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Projekti u 2018.godini</vt:lpstr>
      <vt:lpstr>PowerPointova prezentacija</vt:lpstr>
      <vt:lpstr>Zahvaljujemo na pažnji!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OPĆINA POKUPSKO</dc:title>
  <dc:creator>MartinaK</dc:creator>
  <cp:lastModifiedBy>User 1</cp:lastModifiedBy>
  <cp:revision>32</cp:revision>
  <dcterms:created xsi:type="dcterms:W3CDTF">2017-11-08T13:15:41Z</dcterms:created>
  <dcterms:modified xsi:type="dcterms:W3CDTF">2017-11-15T12:44:10Z</dcterms:modified>
</cp:coreProperties>
</file>